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6"/>
  </p:notesMasterIdLst>
  <p:sldIdLst>
    <p:sldId id="257" r:id="rId2"/>
    <p:sldId id="270" r:id="rId3"/>
    <p:sldId id="4693" r:id="rId4"/>
    <p:sldId id="4726" r:id="rId5"/>
    <p:sldId id="4728" r:id="rId6"/>
    <p:sldId id="4712" r:id="rId7"/>
    <p:sldId id="4752" r:id="rId8"/>
    <p:sldId id="4754" r:id="rId9"/>
    <p:sldId id="4755" r:id="rId10"/>
    <p:sldId id="4756" r:id="rId11"/>
    <p:sldId id="4753" r:id="rId12"/>
    <p:sldId id="4749" r:id="rId13"/>
    <p:sldId id="4750" r:id="rId14"/>
    <p:sldId id="273"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245" autoAdjust="0"/>
    <p:restoredTop sz="94660"/>
  </p:normalViewPr>
  <p:slideViewPr>
    <p:cSldViewPr snapToGrid="0">
      <p:cViewPr varScale="1">
        <p:scale>
          <a:sx n="92" d="100"/>
          <a:sy n="92" d="100"/>
        </p:scale>
        <p:origin x="63"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jpeg>
</file>

<file path=ppt/media/image12.jpeg>
</file>

<file path=ppt/media/image13.jpeg>
</file>

<file path=ppt/media/image14.jpe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alibri Light" panose="020F030202020403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Calibri Light" panose="020F0302020204030204" pitchFamily="34" charset="0"/>
              </a:defRPr>
            </a:lvl1pPr>
          </a:lstStyle>
          <a:p>
            <a:fld id="{5CDF7F7E-F815-4845-9F25-6AA55375E7FC}" type="datetimeFigureOut">
              <a:rPr lang="en-US" smtClean="0"/>
              <a:t>2/16/2025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Calibri Light" panose="020F030202020403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Calibri Light" panose="020F0302020204030204" pitchFamily="34" charset="0"/>
              </a:defRPr>
            </a:lvl1pPr>
          </a:lstStyle>
          <a:p>
            <a:fld id="{BD503204-0D85-4D43-9361-EE939A533DBE}"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Calibri Light" panose="020F0302020204030204" pitchFamily="34" charset="0"/>
        <a:ea typeface="+mn-ea"/>
        <a:cs typeface="+mn-cs"/>
      </a:defRPr>
    </a:lvl1pPr>
    <a:lvl2pPr marL="457200" algn="l" defTabSz="914400" rtl="0" eaLnBrk="1" latinLnBrk="0" hangingPunct="1">
      <a:defRPr sz="1200" kern="1200">
        <a:solidFill>
          <a:schemeClr val="tx1"/>
        </a:solidFill>
        <a:latin typeface="Calibri Light" panose="020F0302020204030204" pitchFamily="34" charset="0"/>
        <a:ea typeface="+mn-ea"/>
        <a:cs typeface="+mn-cs"/>
      </a:defRPr>
    </a:lvl2pPr>
    <a:lvl3pPr marL="914400" algn="l" defTabSz="914400" rtl="0" eaLnBrk="1" latinLnBrk="0" hangingPunct="1">
      <a:defRPr sz="1200" kern="1200">
        <a:solidFill>
          <a:schemeClr val="tx1"/>
        </a:solidFill>
        <a:latin typeface="Calibri Light" panose="020F0302020204030204" pitchFamily="34" charset="0"/>
        <a:ea typeface="+mn-ea"/>
        <a:cs typeface="+mn-cs"/>
      </a:defRPr>
    </a:lvl3pPr>
    <a:lvl4pPr marL="1371600" algn="l" defTabSz="914400" rtl="0" eaLnBrk="1" latinLnBrk="0" hangingPunct="1">
      <a:defRPr sz="1200" kern="1200">
        <a:solidFill>
          <a:schemeClr val="tx1"/>
        </a:solidFill>
        <a:latin typeface="Calibri Light" panose="020F0302020204030204" pitchFamily="34" charset="0"/>
        <a:ea typeface="+mn-ea"/>
        <a:cs typeface="+mn-cs"/>
      </a:defRPr>
    </a:lvl4pPr>
    <a:lvl5pPr marL="1828800" algn="l" defTabSz="914400" rtl="0" eaLnBrk="1" latinLnBrk="0" hangingPunct="1">
      <a:defRPr sz="1200" kern="1200">
        <a:solidFill>
          <a:schemeClr val="tx1"/>
        </a:solidFill>
        <a:latin typeface="Calibri Light" panose="020F030202020403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 name="Google Shape;6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2BE7BA9-91CD-41CC-B7FA-68F96BC9FFCB}"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BE7BA9-91CD-41CC-B7FA-68F96BC9FFCB}" type="datetimeFigureOut">
              <a:rPr lang="en-US" smtClean="0"/>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2BE7BA9-91CD-41CC-B7FA-68F96BC9FFCB}"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Calibri Light" panose="020F0302020204030204" pitchFamily="34" charset="0"/>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2BE7BA9-91CD-41CC-B7FA-68F96BC9FFCB}"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Calibri Light" panose="020F0302020204030204" pitchFamily="34" charset="0"/>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Calibri Light" panose="020F0302020204030204" pitchFamily="34" charset="0"/>
                <a:ea typeface="+mj-ea"/>
                <a:cs typeface="+mj-cs"/>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BE7BA9-91CD-41CC-B7FA-68F96BC9FFCB}"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2BE7BA9-91CD-41CC-B7FA-68F96BC9FFCB}" type="datetimeFigureOut">
              <a:rPr lang="en-US" smtClean="0"/>
              <a:t>2/16/2025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2BE7BA9-91CD-41CC-B7FA-68F96BC9FFCB}" type="datetimeFigureOut">
              <a:rPr lang="en-US" smtClean="0"/>
              <a:t>2/16/2025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BE7BA9-91CD-41CC-B7FA-68F96BC9FFCB}"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BE7BA9-91CD-41CC-B7FA-68F96BC9FFCB}"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p:cSld name="1_Blank">
    <p:spTree>
      <p:nvGrpSpPr>
        <p:cNvPr id="1" name="Shape 16"/>
        <p:cNvGrpSpPr/>
        <p:nvPr/>
      </p:nvGrpSpPr>
      <p:grpSpPr>
        <a:xfrm>
          <a:off x="0" y="0"/>
          <a:ext cx="0" cy="0"/>
          <a:chOff x="0" y="0"/>
          <a:chExt cx="0" cy="0"/>
        </a:xfrm>
      </p:grpSpPr>
      <p:sp>
        <p:nvSpPr>
          <p:cNvPr id="17" name="Google Shape;17;p6"/>
          <p:cNvSpPr txBox="1">
            <a:spLocks noGrp="1"/>
          </p:cNvSpPr>
          <p:nvPr>
            <p:ph type="title"/>
          </p:nvPr>
        </p:nvSpPr>
        <p:spPr>
          <a:xfrm>
            <a:off x="304800" y="183092"/>
            <a:ext cx="5486400" cy="762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atin typeface="Calibri Light" panose="020F0302020204030204" pitchFamily="34" charset="0"/>
                <a:cs typeface="Calibri Light" panose="020F03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BE7BA9-91CD-41CC-B7FA-68F96BC9FFCB}"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BE7BA9-91CD-41CC-B7FA-68F96BC9FFCB}" type="datetimeFigureOut">
              <a:rPr lang="en-US" smtClean="0"/>
              <a:t>2/16/2025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BE7BA9-91CD-41CC-B7FA-68F96BC9FFCB}" type="datetimeFigureOut">
              <a:rPr lang="en-US" smtClean="0"/>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BE7BA9-91CD-41CC-B7FA-68F96BC9FFCB}" type="datetimeFigureOut">
              <a:rPr lang="en-US" smtClean="0"/>
              <a:t>2/16/2025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D2BE7BA9-91CD-41CC-B7FA-68F96BC9FFCB}" type="datetimeFigureOut">
              <a:rPr lang="en-US" smtClean="0"/>
              <a:t>2/16/2025</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2BE7BA9-91CD-41CC-B7FA-68F96BC9FFCB}" type="datetimeFigureOut">
              <a:rPr lang="en-US" smtClean="0"/>
              <a:t>2/16/2025</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D2BE7BA9-91CD-41CC-B7FA-68F96BC9FFCB}" type="datetimeFigureOut">
              <a:rPr lang="en-US" smtClean="0"/>
              <a:t>2/16/2025</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BE7BA9-91CD-41CC-B7FA-68F96BC9FFCB}" type="datetimeFigureOut">
              <a:rPr lang="en-US" smtClean="0"/>
              <a:t>2/16/2025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8FF577-10E9-484E-8F87-B30A3AFE558A}"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44"/>
          <a:stretch>
            <a:fillRect/>
          </a:stretch>
        </p:blipFill>
        <p:spPr>
          <a:xfrm>
            <a:off x="0" y="2669685"/>
            <a:ext cx="4035669"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a:fillRect/>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a:fillRect/>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a:fillRect/>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latin typeface="Calibri Light" panose="020F0302020204030204" pitchFamily="34" charset="0"/>
              </a:defRPr>
            </a:lvl1pPr>
          </a:lstStyle>
          <a:p>
            <a:fld id="{D2BE7BA9-91CD-41CC-B7FA-68F96BC9FFCB}" type="datetimeFigureOut">
              <a:rPr lang="en-US" smtClean="0"/>
              <a:t>2/16/2025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latin typeface="Calibri Light" panose="020F0302020204030204" pitchFamily="34" charset="0"/>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latin typeface="Calibri Light" panose="020F0302020204030204" pitchFamily="34" charset="0"/>
              </a:defRPr>
            </a:lvl1pPr>
          </a:lstStyle>
          <a:p>
            <a:fld id="{028FF577-10E9-484E-8F87-B30A3AFE558A}" type="slidenum">
              <a:rPr lang="en-US" smtClean="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algn="l" defTabSz="457200" rtl="0" eaLnBrk="1" latinLnBrk="0" hangingPunct="1">
        <a:spcBef>
          <a:spcPct val="0"/>
        </a:spcBef>
        <a:buNone/>
        <a:defRPr sz="4200" b="0" i="0" kern="1200">
          <a:solidFill>
            <a:schemeClr val="tx2"/>
          </a:solidFill>
          <a:latin typeface="Calibri Light" panose="020F0302020204030204" pitchFamily="34"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Calibri Light" panose="020F0302020204030204" pitchFamily="34" charset="0"/>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Calibri Light" panose="020F0302020204030204" pitchFamily="34" charset="0"/>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Calibri Light" panose="020F0302020204030204" pitchFamily="34" charset="0"/>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Calibri Light" panose="020F0302020204030204" pitchFamily="34" charset="0"/>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Calibri Light" panose="020F0302020204030204" pitchFamily="34" charset="0"/>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6" name="Google Shape;66;p1"/>
          <p:cNvSpPr txBox="1"/>
          <p:nvPr/>
        </p:nvSpPr>
        <p:spPr>
          <a:xfrm>
            <a:off x="1036320" y="2314683"/>
            <a:ext cx="10226040" cy="1342917"/>
          </a:xfrm>
          <a:prstGeom prst="rect">
            <a:avLst/>
          </a:prstGeom>
          <a:noFill/>
          <a:ln>
            <a:noFill/>
          </a:ln>
        </p:spPr>
        <p:txBody>
          <a:bodyPr spcFirstLastPara="1" wrap="square" lIns="28400" tIns="28400" rIns="28400" bIns="28400" anchor="ctr" anchorCtr="0">
            <a:noAutofit/>
          </a:bodyPr>
          <a:lstStyle/>
          <a:p>
            <a:pPr algn="ctr">
              <a:spcBef>
                <a:spcPts val="135"/>
              </a:spcBef>
              <a:buClr>
                <a:schemeClr val="dk1"/>
              </a:buClr>
              <a:buSzPts val="1100"/>
            </a:pPr>
            <a:r>
              <a:rPr lang="en-GB" sz="4800" b="1">
                <a:solidFill>
                  <a:srgbClr val="FFFFFF"/>
                </a:solidFill>
                <a:latin typeface="Calibri Light" panose="020F0302020204030204" pitchFamily="34" charset="0"/>
                <a:ea typeface="Calibri Light" panose="020F0302020204030204" pitchFamily="34" charset="0"/>
                <a:cs typeface="Calibri Light" panose="020F0302020204030204" pitchFamily="34" charset="0"/>
                <a:sym typeface="Times New Roman"/>
              </a:rPr>
              <a:t>Somatic mutations in Cancer and COSMIC database</a:t>
            </a:r>
          </a:p>
        </p:txBody>
      </p:sp>
      <p:sp>
        <p:nvSpPr>
          <p:cNvPr id="67" name="Google Shape;67;p1"/>
          <p:cNvSpPr txBox="1"/>
          <p:nvPr/>
        </p:nvSpPr>
        <p:spPr>
          <a:xfrm>
            <a:off x="5437414" y="4457608"/>
            <a:ext cx="5459186" cy="890270"/>
          </a:xfrm>
          <a:prstGeom prst="rect">
            <a:avLst/>
          </a:prstGeom>
          <a:noFill/>
          <a:ln>
            <a:noFill/>
          </a:ln>
        </p:spPr>
        <p:txBody>
          <a:bodyPr spcFirstLastPara="1" wrap="square" lIns="60950" tIns="30467" rIns="60950" bIns="30467" anchor="t" anchorCtr="0">
            <a:spAutoFit/>
          </a:bodyPr>
          <a:lstStyle/>
          <a:p>
            <a:pPr algn="r"/>
            <a:r>
              <a:rPr lang="en-US" b="1" dirty="0">
                <a:solidFill>
                  <a:schemeClr val="lt1"/>
                </a:solidFill>
                <a:latin typeface="Calibri Light" panose="020F0302020204030204" pitchFamily="34" charset="0"/>
                <a:ea typeface="Calibri Light" panose="020F0302020204030204" pitchFamily="34" charset="0"/>
                <a:cs typeface="Calibri Light" panose="020F0302020204030204" pitchFamily="34" charset="0"/>
                <a:sym typeface="Calibri"/>
              </a:rPr>
              <a:t>Feb 16 2025</a:t>
            </a:r>
          </a:p>
          <a:p>
            <a:pPr algn="r"/>
            <a:r>
              <a:rPr lang="en-US" b="1" dirty="0" err="1">
                <a:solidFill>
                  <a:schemeClr val="lt1"/>
                </a:solidFill>
                <a:latin typeface="Calibri Light" panose="020F0302020204030204" pitchFamily="34" charset="0"/>
                <a:ea typeface="Calibri Light" panose="020F0302020204030204" pitchFamily="34" charset="0"/>
                <a:cs typeface="Calibri Light" panose="020F0302020204030204" pitchFamily="34" charset="0"/>
                <a:sym typeface="Calibri"/>
              </a:rPr>
              <a:t>Giảng</a:t>
            </a:r>
            <a:r>
              <a:rPr lang="en-US" b="1" dirty="0">
                <a:solidFill>
                  <a:schemeClr val="lt1"/>
                </a:solidFill>
                <a:latin typeface="Calibri Light" panose="020F0302020204030204" pitchFamily="34" charset="0"/>
                <a:ea typeface="Calibri Light" panose="020F0302020204030204" pitchFamily="34" charset="0"/>
                <a:cs typeface="Calibri Light" panose="020F0302020204030204" pitchFamily="34" charset="0"/>
                <a:sym typeface="Calibri"/>
              </a:rPr>
              <a:t> </a:t>
            </a:r>
            <a:r>
              <a:rPr lang="en-US" b="1" dirty="0" err="1">
                <a:solidFill>
                  <a:schemeClr val="lt1"/>
                </a:solidFill>
                <a:latin typeface="Calibri Light" panose="020F0302020204030204" pitchFamily="34" charset="0"/>
                <a:ea typeface="Calibri Light" panose="020F0302020204030204" pitchFamily="34" charset="0"/>
                <a:cs typeface="Calibri Light" panose="020F0302020204030204" pitchFamily="34" charset="0"/>
                <a:sym typeface="Calibri"/>
              </a:rPr>
              <a:t>viên</a:t>
            </a:r>
            <a:r>
              <a:rPr lang="en-US" b="1" dirty="0">
                <a:solidFill>
                  <a:schemeClr val="lt1"/>
                </a:solidFill>
                <a:latin typeface="Calibri Light" panose="020F0302020204030204" pitchFamily="34" charset="0"/>
                <a:ea typeface="Calibri Light" panose="020F0302020204030204" pitchFamily="34" charset="0"/>
                <a:cs typeface="Calibri Light" panose="020F0302020204030204" pitchFamily="34" charset="0"/>
                <a:sym typeface="Calibri"/>
              </a:rPr>
              <a:t>: TS. Lưu Phúc Lợi</a:t>
            </a:r>
          </a:p>
          <a:p>
            <a:pPr algn="r"/>
            <a:r>
              <a:rPr lang="en-US" b="1" dirty="0">
                <a:solidFill>
                  <a:schemeClr val="lt1"/>
                </a:solidFill>
                <a:latin typeface="Calibri Light" panose="020F0302020204030204" pitchFamily="34" charset="0"/>
                <a:cs typeface="Calibri Light" panose="020F0302020204030204" pitchFamily="34" charset="0"/>
                <a:sym typeface="Calibri"/>
              </a:rPr>
              <a:t>Luu.p.loi@googlemail.com</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483178" y="242282"/>
            <a:ext cx="11107881" cy="461665"/>
          </a:xfrm>
          <a:prstGeom prst="rect">
            <a:avLst/>
          </a:prstGeom>
          <a:noFill/>
        </p:spPr>
        <p:txBody>
          <a:bodyPr wrap="square" rtlCol="0" anchor="t">
            <a:spAutoFit/>
          </a:bodyPr>
          <a:lstStyle/>
          <a:p>
            <a:pPr algn="ctr"/>
            <a:r>
              <a:rPr lang="en-GB" sz="2400" dirty="0">
                <a:latin typeface="Calibri Light" panose="020F0302020204030204" pitchFamily="34" charset="0"/>
              </a:rPr>
              <a:t>Quantification of </a:t>
            </a:r>
            <a:r>
              <a:rPr lang="en-GB" sz="2400" dirty="0" err="1">
                <a:latin typeface="Calibri Light" panose="020F0302020204030204" pitchFamily="34" charset="0"/>
              </a:rPr>
              <a:t>tumor</a:t>
            </a:r>
            <a:r>
              <a:rPr lang="en-GB" sz="2400" dirty="0">
                <a:latin typeface="Calibri Light" panose="020F0302020204030204" pitchFamily="34" charset="0"/>
              </a:rPr>
              <a:t> heterogeneity using different computational approaches</a:t>
            </a:r>
            <a:endParaRPr lang="en-US" sz="2400" dirty="0">
              <a:latin typeface="Calibri Light" panose="020F0302020204030204" pitchFamily="34" charset="0"/>
            </a:endParaRPr>
          </a:p>
        </p:txBody>
      </p:sp>
      <p:sp>
        <p:nvSpPr>
          <p:cNvPr id="7" name="TextBox 6">
            <a:extLst>
              <a:ext uri="{FF2B5EF4-FFF2-40B4-BE49-F238E27FC236}">
                <a16:creationId xmlns:a16="http://schemas.microsoft.com/office/drawing/2014/main" id="{11CAA097-3F27-BDB1-807D-4ECD8CAFD51F}"/>
              </a:ext>
            </a:extLst>
          </p:cNvPr>
          <p:cNvSpPr txBox="1"/>
          <p:nvPr/>
        </p:nvSpPr>
        <p:spPr>
          <a:xfrm>
            <a:off x="9709006" y="6475907"/>
            <a:ext cx="2406794" cy="276999"/>
          </a:xfrm>
          <a:prstGeom prst="rect">
            <a:avLst/>
          </a:prstGeom>
          <a:noFill/>
        </p:spPr>
        <p:txBody>
          <a:bodyPr wrap="square">
            <a:spAutoFit/>
          </a:bodyPr>
          <a:lstStyle/>
          <a:p>
            <a:r>
              <a:rPr lang="en-US" sz="1200" dirty="0"/>
              <a:t>10.1016/j.tibtech.2021.11.006</a:t>
            </a:r>
          </a:p>
        </p:txBody>
      </p:sp>
      <p:pic>
        <p:nvPicPr>
          <p:cNvPr id="3074" name="Picture 2">
            <a:extLst>
              <a:ext uri="{FF2B5EF4-FFF2-40B4-BE49-F238E27FC236}">
                <a16:creationId xmlns:a16="http://schemas.microsoft.com/office/drawing/2014/main" id="{3F7A071F-D406-2520-83EE-E0DB096ACE0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31143" y="881587"/>
            <a:ext cx="8714293" cy="5547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8322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1042035" y="274320"/>
            <a:ext cx="10107295" cy="645160"/>
          </a:xfrm>
          <a:prstGeom prst="rect">
            <a:avLst/>
          </a:prstGeom>
          <a:noFill/>
        </p:spPr>
        <p:txBody>
          <a:bodyPr wrap="square" rtlCol="0" anchor="t">
            <a:spAutoFit/>
          </a:bodyPr>
          <a:lstStyle/>
          <a:p>
            <a:pPr algn="ctr"/>
            <a:r>
              <a:rPr lang="en-US" sz="3600" dirty="0">
                <a:latin typeface="Calibri Light" panose="020F0302020204030204" pitchFamily="34" charset="0"/>
              </a:rPr>
              <a:t>Sequencing Tumor and somatic mutations</a:t>
            </a:r>
          </a:p>
        </p:txBody>
      </p:sp>
      <p:pic>
        <p:nvPicPr>
          <p:cNvPr id="3" name="Picture 2"/>
          <p:cNvPicPr>
            <a:picLocks noChangeAspect="1"/>
          </p:cNvPicPr>
          <p:nvPr/>
        </p:nvPicPr>
        <p:blipFill>
          <a:blip r:embed="rId2"/>
          <a:stretch>
            <a:fillRect/>
          </a:stretch>
        </p:blipFill>
        <p:spPr>
          <a:xfrm>
            <a:off x="2269583" y="1130877"/>
            <a:ext cx="7970659" cy="4980207"/>
          </a:xfrm>
          <a:prstGeom prst="rect">
            <a:avLst/>
          </a:prstGeom>
        </p:spPr>
      </p:pic>
      <p:sp>
        <p:nvSpPr>
          <p:cNvPr id="5" name="Text Box 4"/>
          <p:cNvSpPr txBox="1"/>
          <p:nvPr/>
        </p:nvSpPr>
        <p:spPr>
          <a:xfrm>
            <a:off x="5466196" y="6325062"/>
            <a:ext cx="6323330" cy="306705"/>
          </a:xfrm>
          <a:prstGeom prst="rect">
            <a:avLst/>
          </a:prstGeom>
          <a:noFill/>
        </p:spPr>
        <p:txBody>
          <a:bodyPr wrap="square" rtlCol="0" anchor="t">
            <a:spAutoFit/>
          </a:bodyPr>
          <a:lstStyle/>
          <a:p>
            <a:pPr algn="r"/>
            <a:r>
              <a:rPr lang="en-US" sz="1400" dirty="0">
                <a:latin typeface="Calibri Light" panose="020F0302020204030204" pitchFamily="34" charset="0"/>
              </a:rPr>
              <a:t>https://link.springer.com/article/10.1007/s00439-016-1670-x</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4045" y="208915"/>
            <a:ext cx="10963910" cy="716280"/>
          </a:xfrm>
        </p:spPr>
        <p:txBody>
          <a:bodyPr/>
          <a:lstStyle/>
          <a:p>
            <a:pPr algn="ctr"/>
            <a:r>
              <a:rPr lang="en-GB" sz="3600" b="1" dirty="0"/>
              <a:t>Methods for the study of somatic mutations</a:t>
            </a:r>
          </a:p>
        </p:txBody>
      </p:sp>
      <p:sp>
        <p:nvSpPr>
          <p:cNvPr id="5" name="TextBox 4"/>
          <p:cNvSpPr txBox="1"/>
          <p:nvPr/>
        </p:nvSpPr>
        <p:spPr>
          <a:xfrm>
            <a:off x="5628524" y="6477408"/>
            <a:ext cx="6096000" cy="229870"/>
          </a:xfrm>
          <a:prstGeom prst="rect">
            <a:avLst/>
          </a:prstGeom>
          <a:noFill/>
        </p:spPr>
        <p:txBody>
          <a:bodyPr wrap="square">
            <a:spAutoFit/>
          </a:bodyPr>
          <a:lstStyle/>
          <a:p>
            <a:pPr algn="r"/>
            <a:r>
              <a:rPr lang="en-US" sz="900" dirty="0">
                <a:latin typeface="Calibri Light" panose="020F0302020204030204" pitchFamily="34" charset="0"/>
              </a:rPr>
              <a:t>https://www.cell.com/trends/genetics/fulltext/S0168-9525%2821%2900168-2</a:t>
            </a:r>
          </a:p>
        </p:txBody>
      </p:sp>
      <p:sp>
        <p:nvSpPr>
          <p:cNvPr id="8" name="TextBox 7"/>
          <p:cNvSpPr txBox="1"/>
          <p:nvPr/>
        </p:nvSpPr>
        <p:spPr>
          <a:xfrm>
            <a:off x="306533" y="5104800"/>
            <a:ext cx="11455976" cy="738664"/>
          </a:xfrm>
          <a:prstGeom prst="rect">
            <a:avLst/>
          </a:prstGeom>
          <a:noFill/>
        </p:spPr>
        <p:txBody>
          <a:bodyPr wrap="square">
            <a:spAutoFit/>
          </a:bodyPr>
          <a:lstStyle/>
          <a:p>
            <a:pPr algn="just"/>
            <a:r>
              <a:rPr lang="en-GB" sz="1400" b="0" i="0" dirty="0">
                <a:effectLst/>
                <a:latin typeface="Calibri Light" panose="020F0302020204030204" pitchFamily="34" charset="0"/>
              </a:rPr>
              <a:t>(A) Expansion of single cells in culture followed by sequencing. </a:t>
            </a:r>
          </a:p>
          <a:p>
            <a:pPr algn="just"/>
            <a:r>
              <a:rPr lang="en-GB" sz="1400" b="0" i="0" dirty="0">
                <a:effectLst/>
                <a:latin typeface="Calibri Light" panose="020F0302020204030204" pitchFamily="34" charset="0"/>
              </a:rPr>
              <a:t>(B) Laser capture microdissection of tissue sections can isolate clonal or </a:t>
            </a:r>
            <a:r>
              <a:rPr lang="en-GB" sz="1400" b="0" i="0" dirty="0" err="1">
                <a:effectLst/>
                <a:latin typeface="Calibri Light" panose="020F0302020204030204" pitchFamily="34" charset="0"/>
              </a:rPr>
              <a:t>semiclonal</a:t>
            </a:r>
            <a:r>
              <a:rPr lang="en-GB" sz="1400" b="0" i="0" dirty="0">
                <a:effectLst/>
                <a:latin typeface="Calibri Light" panose="020F0302020204030204" pitchFamily="34" charset="0"/>
              </a:rPr>
              <a:t> populations of cells that can be sequenced. </a:t>
            </a:r>
          </a:p>
          <a:p>
            <a:pPr algn="just"/>
            <a:r>
              <a:rPr lang="en-GB" sz="1400" b="0" i="0" dirty="0">
                <a:effectLst/>
                <a:latin typeface="Calibri Light" panose="020F0302020204030204" pitchFamily="34" charset="0"/>
              </a:rPr>
              <a:t>(C) Single-cell DNA sequencing after dissociation and sorting. Abbreviation: FACS, fluorescence-activated cell sorting. Figure created with BioRender.com.</a:t>
            </a:r>
          </a:p>
        </p:txBody>
      </p:sp>
      <p:pic>
        <p:nvPicPr>
          <p:cNvPr id="4" name="Picture 3"/>
          <p:cNvPicPr>
            <a:picLocks noChangeAspect="1"/>
          </p:cNvPicPr>
          <p:nvPr/>
        </p:nvPicPr>
        <p:blipFill rotWithShape="1">
          <a:blip r:embed="rId2"/>
          <a:srcRect b="37164"/>
          <a:stretch/>
        </p:blipFill>
        <p:spPr>
          <a:xfrm>
            <a:off x="147955" y="1257354"/>
            <a:ext cx="5888355" cy="3517265"/>
          </a:xfrm>
          <a:prstGeom prst="rect">
            <a:avLst/>
          </a:prstGeom>
        </p:spPr>
      </p:pic>
      <p:pic>
        <p:nvPicPr>
          <p:cNvPr id="3" name="Picture 2">
            <a:extLst>
              <a:ext uri="{FF2B5EF4-FFF2-40B4-BE49-F238E27FC236}">
                <a16:creationId xmlns:a16="http://schemas.microsoft.com/office/drawing/2014/main" id="{143DCDE2-9B14-A63A-5972-0825C5DBB9E1}"/>
              </a:ext>
            </a:extLst>
          </p:cNvPr>
          <p:cNvPicPr>
            <a:picLocks noChangeAspect="1"/>
          </p:cNvPicPr>
          <p:nvPr/>
        </p:nvPicPr>
        <p:blipFill rotWithShape="1">
          <a:blip r:embed="rId2"/>
          <a:srcRect t="63536"/>
          <a:stretch/>
        </p:blipFill>
        <p:spPr>
          <a:xfrm>
            <a:off x="6155690" y="1995454"/>
            <a:ext cx="5888355" cy="204106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0560" y="151765"/>
            <a:ext cx="10963910" cy="560012"/>
          </a:xfrm>
        </p:spPr>
        <p:txBody>
          <a:bodyPr/>
          <a:lstStyle/>
          <a:p>
            <a:pPr algn="ctr"/>
            <a:r>
              <a:rPr lang="en-GB" sz="2800" b="1" dirty="0"/>
              <a:t>COSMIC: a curated database of somatic variants and clinical data for cancer </a:t>
            </a:r>
          </a:p>
        </p:txBody>
      </p:sp>
      <p:sp>
        <p:nvSpPr>
          <p:cNvPr id="5" name="TextBox 4"/>
          <p:cNvSpPr txBox="1"/>
          <p:nvPr/>
        </p:nvSpPr>
        <p:spPr>
          <a:xfrm>
            <a:off x="5628524" y="6477408"/>
            <a:ext cx="6096000" cy="229870"/>
          </a:xfrm>
          <a:prstGeom prst="rect">
            <a:avLst/>
          </a:prstGeom>
          <a:noFill/>
        </p:spPr>
        <p:txBody>
          <a:bodyPr wrap="square">
            <a:spAutoFit/>
          </a:bodyPr>
          <a:lstStyle/>
          <a:p>
            <a:pPr algn="r"/>
            <a:r>
              <a:rPr lang="en-US" sz="900" dirty="0">
                <a:latin typeface="Calibri Light" panose="020F0302020204030204" pitchFamily="34" charset="0"/>
              </a:rPr>
              <a:t>https://academic.oup.com/nar/article/52/D1/D1210/7335750</a:t>
            </a:r>
          </a:p>
        </p:txBody>
      </p:sp>
      <p:pic>
        <p:nvPicPr>
          <p:cNvPr id="3" name="Picture 2"/>
          <p:cNvPicPr>
            <a:picLocks noChangeAspect="1"/>
          </p:cNvPicPr>
          <p:nvPr/>
        </p:nvPicPr>
        <p:blipFill>
          <a:blip r:embed="rId2"/>
          <a:stretch>
            <a:fillRect/>
          </a:stretch>
        </p:blipFill>
        <p:spPr>
          <a:xfrm>
            <a:off x="2254943" y="889144"/>
            <a:ext cx="7309889" cy="5436726"/>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868362"/>
            <a:ext cx="9144000" cy="2387600"/>
          </a:xfrm>
        </p:spPr>
        <p:txBody>
          <a:bodyPr>
            <a:normAutofit/>
          </a:bodyPr>
          <a:lstStyle/>
          <a:p>
            <a:r>
              <a:rPr lang="vi-VN" sz="7200" b="1" i="0" dirty="0">
                <a:solidFill>
                  <a:schemeClr val="tx1"/>
                </a:solidFill>
                <a:effectLst/>
                <a:latin typeface="Calibri Light" panose="020F0302020204030204" pitchFamily="34" charset="0"/>
              </a:rPr>
              <a:t>Xin chân thành cảm ơn!</a:t>
            </a:r>
            <a:endParaRPr lang="en-US" sz="7200" dirty="0">
              <a:solidFill>
                <a:schemeClr val="tx1"/>
              </a:solidFill>
            </a:endParaRPr>
          </a:p>
        </p:txBody>
      </p:sp>
      <p:sp>
        <p:nvSpPr>
          <p:cNvPr id="3" name="Subtitle 2"/>
          <p:cNvSpPr>
            <a:spLocks noGrp="1"/>
          </p:cNvSpPr>
          <p:nvPr>
            <p:ph type="subTitle" idx="1"/>
          </p:nvPr>
        </p:nvSpPr>
        <p:spPr/>
        <p:txBody>
          <a:bodyPr>
            <a:noAutofit/>
          </a:bodyPr>
          <a:lstStyle/>
          <a:p>
            <a:r>
              <a:rPr lang="en-US" dirty="0">
                <a:solidFill>
                  <a:schemeClr val="tx1"/>
                </a:solidFill>
              </a:rPr>
              <a:t>Luu Phuc Loi, PhD</a:t>
            </a:r>
          </a:p>
          <a:p>
            <a:r>
              <a:rPr lang="en-US" dirty="0" err="1">
                <a:solidFill>
                  <a:schemeClr val="tx1"/>
                </a:solidFill>
              </a:rPr>
              <a:t>Zalo</a:t>
            </a:r>
            <a:r>
              <a:rPr lang="en-US" dirty="0">
                <a:solidFill>
                  <a:schemeClr val="tx1"/>
                </a:solidFill>
              </a:rPr>
              <a:t>: 0901802182</a:t>
            </a:r>
          </a:p>
          <a:p>
            <a:r>
              <a:rPr lang="en-US" dirty="0">
                <a:solidFill>
                  <a:schemeClr val="tx1"/>
                </a:solidFill>
              </a:rPr>
              <a:t>luu.p.loi@googlemail.com</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p:nvPr/>
        </p:nvSpPr>
        <p:spPr>
          <a:xfrm>
            <a:off x="957943" y="401074"/>
            <a:ext cx="10348687" cy="83616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4800" b="1" dirty="0">
                <a:latin typeface="Calibri Light" panose="020F0302020204030204" pitchFamily="34" charset="0"/>
                <a:ea typeface="Calibri Light" panose="020F0302020204030204" pitchFamily="34" charset="0"/>
                <a:cs typeface="Calibri Light" panose="020F0302020204030204" pitchFamily="34" charset="0"/>
              </a:rPr>
              <a:t>Lecture Content</a:t>
            </a:r>
          </a:p>
        </p:txBody>
      </p:sp>
      <p:sp>
        <p:nvSpPr>
          <p:cNvPr id="5" name="Content Placeholder 2"/>
          <p:cNvSpPr txBox="1"/>
          <p:nvPr/>
        </p:nvSpPr>
        <p:spPr>
          <a:xfrm>
            <a:off x="544204" y="1613647"/>
            <a:ext cx="10762426" cy="442519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8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8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8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8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8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8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8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8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80604020202020204" pitchFamily="34" charset="0"/>
              <a:buNone/>
              <a:defRPr sz="1600" kern="1200">
                <a:solidFill>
                  <a:schemeClr val="tx1"/>
                </a:solidFill>
                <a:latin typeface="+mn-lt"/>
                <a:ea typeface="+mn-ea"/>
                <a:cs typeface="+mn-cs"/>
              </a:defRPr>
            </a:lvl9pPr>
          </a:lstStyle>
          <a:p>
            <a:pPr marL="971550" lvl="1" indent="-514350" algn="just">
              <a:buFont typeface="+mj-lt"/>
              <a:buAutoNum type="arabicPeriod"/>
            </a:pPr>
            <a:r>
              <a:rPr lang="en-GB" sz="3200" b="1">
                <a:solidFill>
                  <a:srgbClr val="FFFFFF"/>
                </a:solidFill>
                <a:latin typeface="Calibri Light" panose="020F0302020204030204" pitchFamily="34" charset="0"/>
                <a:ea typeface="Calibri Light" panose="020F0302020204030204" pitchFamily="34" charset="0"/>
                <a:cs typeface="Calibri Light" panose="020F0302020204030204" pitchFamily="34" charset="0"/>
                <a:sym typeface="Times New Roman"/>
              </a:rPr>
              <a:t>Somatic mutations</a:t>
            </a:r>
            <a:r>
              <a:rPr lang="en-US" altLang="en-GB" sz="3200" b="1">
                <a:solidFill>
                  <a:srgbClr val="FFFFFF"/>
                </a:solidFill>
                <a:latin typeface="Calibri Light" panose="020F0302020204030204" pitchFamily="34" charset="0"/>
                <a:ea typeface="Calibri Light" panose="020F0302020204030204" pitchFamily="34" charset="0"/>
                <a:cs typeface="Calibri Light" panose="020F0302020204030204" pitchFamily="34" charset="0"/>
                <a:sym typeface="Times New Roman"/>
              </a:rPr>
              <a:t> in cancer</a:t>
            </a:r>
          </a:p>
          <a:p>
            <a:pPr marL="971550" lvl="1" indent="-514350" algn="just">
              <a:buFont typeface="+mj-lt"/>
              <a:buAutoNum type="arabicPeriod"/>
            </a:pPr>
            <a:r>
              <a:rPr lang="en-GB" sz="3200" b="1">
                <a:solidFill>
                  <a:srgbClr val="FFFFFF"/>
                </a:solidFill>
                <a:latin typeface="Calibri Light" panose="020F0302020204030204" pitchFamily="34" charset="0"/>
                <a:ea typeface="Calibri Light" panose="020F0302020204030204" pitchFamily="34" charset="0"/>
                <a:cs typeface="Calibri Light" panose="020F0302020204030204" pitchFamily="34" charset="0"/>
                <a:sym typeface="Times New Roman"/>
              </a:rPr>
              <a:t>COSMIC database</a:t>
            </a:r>
          </a:p>
          <a:p>
            <a:pPr marL="971550" lvl="1" indent="-514350" algn="just">
              <a:buFont typeface="+mj-lt"/>
              <a:buAutoNum type="arabicPeriod"/>
            </a:pPr>
            <a:endParaRPr lang="en-US" sz="3200" b="1" dirty="0">
              <a:latin typeface="Calibri Light" panose="020F0302020204030204" pitchFamily="34" charset="0"/>
              <a:ea typeface="Calibri Light" panose="020F0302020204030204" pitchFamily="34" charset="0"/>
              <a:cs typeface="Calibri Light" panose="020F030202020403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p:nvPr/>
        </p:nvSpPr>
        <p:spPr>
          <a:xfrm>
            <a:off x="820484" y="175673"/>
            <a:ext cx="10348687" cy="83616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4400" b="1">
                <a:solidFill>
                  <a:srgbClr val="FFFFFF"/>
                </a:solidFill>
                <a:latin typeface="Calibri Light" panose="020F0302020204030204" pitchFamily="34" charset="0"/>
                <a:ea typeface="Calibri Light" panose="020F0302020204030204" pitchFamily="34" charset="0"/>
                <a:cs typeface="Calibri Light" panose="020F0302020204030204" pitchFamily="34" charset="0"/>
                <a:sym typeface="Times New Roman"/>
              </a:rPr>
              <a:t>Somatic mutations</a:t>
            </a:r>
            <a:r>
              <a:rPr lang="en-US" altLang="en-GB" sz="4400" b="1">
                <a:solidFill>
                  <a:srgbClr val="FFFFFF"/>
                </a:solidFill>
                <a:latin typeface="Calibri Light" panose="020F0302020204030204" pitchFamily="34" charset="0"/>
                <a:ea typeface="Calibri Light" panose="020F0302020204030204" pitchFamily="34" charset="0"/>
                <a:cs typeface="Calibri Light" panose="020F0302020204030204" pitchFamily="34" charset="0"/>
                <a:sym typeface="Times New Roman"/>
              </a:rPr>
              <a:t> in cancer</a:t>
            </a:r>
            <a:endParaRPr lang="en-US" sz="4400" b="1" dirty="0">
              <a:latin typeface="Calibri Light" panose="020F0302020204030204" pitchFamily="34" charset="0"/>
            </a:endParaRPr>
          </a:p>
        </p:txBody>
      </p:sp>
      <p:sp>
        <p:nvSpPr>
          <p:cNvPr id="8" name="TextBox 7"/>
          <p:cNvSpPr txBox="1"/>
          <p:nvPr/>
        </p:nvSpPr>
        <p:spPr>
          <a:xfrm>
            <a:off x="560070" y="1511935"/>
            <a:ext cx="6480810" cy="3415030"/>
          </a:xfrm>
          <a:prstGeom prst="rect">
            <a:avLst/>
          </a:prstGeom>
          <a:noFill/>
        </p:spPr>
        <p:txBody>
          <a:bodyPr wrap="square">
            <a:spAutoFit/>
          </a:bodyPr>
          <a:lstStyle/>
          <a:p>
            <a:pPr marL="285750" indent="-285750" algn="just">
              <a:buFont typeface="Arial" panose="02080604020202020204" pitchFamily="34" charset="0"/>
              <a:buChar char="•"/>
            </a:pPr>
            <a:r>
              <a:rPr lang="en-GB" sz="2400" dirty="0">
                <a:latin typeface="Calibri Light" panose="020F0302020204030204" pitchFamily="34" charset="0"/>
              </a:rPr>
              <a:t>An alteration in DNA that occurs after conception. </a:t>
            </a:r>
          </a:p>
          <a:p>
            <a:pPr marL="285750" indent="-285750" algn="just">
              <a:buFont typeface="Arial" panose="02080604020202020204" pitchFamily="34" charset="0"/>
              <a:buChar char="•"/>
            </a:pPr>
            <a:r>
              <a:rPr lang="en-GB" sz="2400" dirty="0">
                <a:latin typeface="Calibri Light" panose="020F0302020204030204" pitchFamily="34" charset="0"/>
              </a:rPr>
              <a:t>Somatic mutations can occur in any of the cells of the body except the germ cells (sperm and egg) and therefore are not passed on to children. </a:t>
            </a:r>
          </a:p>
          <a:p>
            <a:pPr marL="285750" indent="-285750" algn="just">
              <a:buFont typeface="Arial" panose="02080604020202020204" pitchFamily="34" charset="0"/>
              <a:buChar char="•"/>
            </a:pPr>
            <a:r>
              <a:rPr lang="en-GB" sz="2400" dirty="0">
                <a:latin typeface="Calibri Light" panose="020F0302020204030204" pitchFamily="34" charset="0"/>
              </a:rPr>
              <a:t>These alterations can (but do not always) cause cancer or other diseases </a:t>
            </a:r>
            <a:r>
              <a:rPr lang="en-US" altLang="en-GB" sz="2400" dirty="0">
                <a:latin typeface="Calibri Light" panose="020F0302020204030204" pitchFamily="34" charset="0"/>
              </a:rPr>
              <a:t>(s</a:t>
            </a:r>
            <a:r>
              <a:rPr lang="en-GB" sz="2400" dirty="0">
                <a:latin typeface="Calibri Light" panose="020F0302020204030204" pitchFamily="34" charset="0"/>
              </a:rPr>
              <a:t>omatic variant</a:t>
            </a:r>
            <a:r>
              <a:rPr lang="en-US" altLang="en-GB" sz="2400" dirty="0">
                <a:latin typeface="Calibri Light" panose="020F0302020204030204" pitchFamily="34" charset="0"/>
              </a:rPr>
              <a:t>)</a:t>
            </a:r>
            <a:r>
              <a:rPr lang="en-GB" sz="2400" dirty="0">
                <a:latin typeface="Calibri Light" panose="020F0302020204030204" pitchFamily="34" charset="0"/>
              </a:rPr>
              <a:t>.</a:t>
            </a:r>
          </a:p>
        </p:txBody>
      </p:sp>
      <p:sp>
        <p:nvSpPr>
          <p:cNvPr id="14" name="TextBox 13"/>
          <p:cNvSpPr txBox="1"/>
          <p:nvPr/>
        </p:nvSpPr>
        <p:spPr>
          <a:xfrm>
            <a:off x="3048000" y="6488668"/>
            <a:ext cx="6096000" cy="306705"/>
          </a:xfrm>
          <a:prstGeom prst="rect">
            <a:avLst/>
          </a:prstGeom>
          <a:noFill/>
        </p:spPr>
        <p:txBody>
          <a:bodyPr wrap="square">
            <a:spAutoFit/>
          </a:bodyPr>
          <a:lstStyle/>
          <a:p>
            <a:pPr algn="ctr"/>
            <a:r>
              <a:rPr lang="en-US" sz="1400" dirty="0">
                <a:latin typeface="Calibri Light" panose="020F0302020204030204" pitchFamily="34" charset="0"/>
              </a:rPr>
              <a:t>https://learn.colontown.org/topic/cancer-and-my-genes/</a:t>
            </a:r>
          </a:p>
        </p:txBody>
      </p:sp>
      <p:pic>
        <p:nvPicPr>
          <p:cNvPr id="2" name="Picture 1"/>
          <p:cNvPicPr>
            <a:picLocks noChangeAspect="1"/>
          </p:cNvPicPr>
          <p:nvPr/>
        </p:nvPicPr>
        <p:blipFill>
          <a:blip r:embed="rId2"/>
          <a:stretch>
            <a:fillRect/>
          </a:stretch>
        </p:blipFill>
        <p:spPr>
          <a:xfrm>
            <a:off x="7475220" y="1511935"/>
            <a:ext cx="4379595" cy="438531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4001" y="278285"/>
            <a:ext cx="10963998" cy="688897"/>
          </a:xfrm>
        </p:spPr>
        <p:txBody>
          <a:bodyPr/>
          <a:lstStyle/>
          <a:p>
            <a:r>
              <a:rPr lang="en-GB" sz="2800" b="1" dirty="0"/>
              <a:t>Genetic diseases of somatic cells, example: cancer</a:t>
            </a:r>
          </a:p>
        </p:txBody>
      </p:sp>
      <p:sp>
        <p:nvSpPr>
          <p:cNvPr id="5" name="TextBox 4"/>
          <p:cNvSpPr txBox="1"/>
          <p:nvPr/>
        </p:nvSpPr>
        <p:spPr>
          <a:xfrm>
            <a:off x="5619403" y="6472592"/>
            <a:ext cx="6096000" cy="261610"/>
          </a:xfrm>
          <a:prstGeom prst="rect">
            <a:avLst/>
          </a:prstGeom>
          <a:noFill/>
        </p:spPr>
        <p:txBody>
          <a:bodyPr wrap="square">
            <a:spAutoFit/>
          </a:bodyPr>
          <a:lstStyle/>
          <a:p>
            <a:pPr algn="r"/>
            <a:r>
              <a:rPr lang="en-US" sz="1100" dirty="0">
                <a:latin typeface="Calibri Light" panose="020F0302020204030204" pitchFamily="34" charset="0"/>
              </a:rPr>
              <a:t>https://doi.org/10.1016/j.ccell.2020.11.002</a:t>
            </a:r>
          </a:p>
        </p:txBody>
      </p:sp>
      <p:sp>
        <p:nvSpPr>
          <p:cNvPr id="8" name="TextBox 7"/>
          <p:cNvSpPr txBox="1"/>
          <p:nvPr/>
        </p:nvSpPr>
        <p:spPr>
          <a:xfrm>
            <a:off x="8121881" y="1642843"/>
            <a:ext cx="3718560" cy="4154170"/>
          </a:xfrm>
          <a:prstGeom prst="rect">
            <a:avLst/>
          </a:prstGeom>
          <a:noFill/>
        </p:spPr>
        <p:txBody>
          <a:bodyPr wrap="square">
            <a:spAutoFit/>
          </a:bodyPr>
          <a:lstStyle/>
          <a:p>
            <a:pPr algn="just"/>
            <a:r>
              <a:rPr lang="en-GB" sz="1200" b="1" i="0" dirty="0">
                <a:effectLst/>
                <a:latin typeface="Calibri Light" panose="020F0302020204030204" pitchFamily="34" charset="0"/>
              </a:rPr>
              <a:t>Landscape of Somatic Mutations in Human Adult Tissues</a:t>
            </a:r>
          </a:p>
          <a:p>
            <a:pPr algn="just"/>
            <a:endParaRPr lang="en-GB" sz="1200" b="0" i="0" dirty="0">
              <a:effectLst/>
              <a:latin typeface="Calibri Light" panose="020F0302020204030204" pitchFamily="34" charset="0"/>
            </a:endParaRPr>
          </a:p>
          <a:p>
            <a:pPr marL="228600" indent="-228600" algn="just">
              <a:buAutoNum type="alphaUcParenBoth"/>
            </a:pPr>
            <a:r>
              <a:rPr lang="en-GB" sz="1200" b="0" i="0" dirty="0">
                <a:effectLst/>
                <a:latin typeface="Calibri Light" panose="020F0302020204030204" pitchFamily="34" charset="0"/>
              </a:rPr>
              <a:t> Schematics of cancer initiation and progression. The initial driver events that lead to </a:t>
            </a:r>
            <a:r>
              <a:rPr lang="en-GB" sz="1200" b="0" i="0" dirty="0" err="1">
                <a:effectLst/>
                <a:latin typeface="Calibri Light" panose="020F0302020204030204" pitchFamily="34" charset="0"/>
              </a:rPr>
              <a:t>tumor</a:t>
            </a:r>
            <a:r>
              <a:rPr lang="en-GB" sz="1200" b="0" i="0" dirty="0">
                <a:effectLst/>
                <a:latin typeface="Calibri Light" panose="020F0302020204030204" pitchFamily="34" charset="0"/>
              </a:rPr>
              <a:t> formation starting from normal cells are currently mostly unknown.</a:t>
            </a:r>
          </a:p>
          <a:p>
            <a:pPr marL="228600" indent="-228600" algn="just">
              <a:buAutoNum type="alphaUcParenBoth"/>
            </a:pPr>
            <a:r>
              <a:rPr lang="en-US" sz="1200" dirty="0">
                <a:latin typeface="Calibri Light" panose="020F0302020204030204" pitchFamily="34" charset="0"/>
              </a:rPr>
              <a:t> Mutated genes under positive selection (Brunner et al., 2019; Lawson et al., 2020; Lee-Six et al., 2019; </a:t>
            </a:r>
            <a:r>
              <a:rPr lang="en-US" sz="1200" dirty="0" err="1">
                <a:latin typeface="Calibri Light" panose="020F0302020204030204" pitchFamily="34" charset="0"/>
              </a:rPr>
              <a:t>Martincorena</a:t>
            </a:r>
            <a:r>
              <a:rPr lang="en-US" sz="1200" dirty="0">
                <a:latin typeface="Calibri Light" panose="020F0302020204030204" pitchFamily="34" charset="0"/>
              </a:rPr>
              <a:t> et al., 2015, 2018; Moore et al., 2020; </a:t>
            </a:r>
            <a:r>
              <a:rPr lang="en-US" sz="1200" dirty="0" err="1">
                <a:latin typeface="Calibri Light" panose="020F0302020204030204" pitchFamily="34" charset="0"/>
              </a:rPr>
              <a:t>Olafsson</a:t>
            </a:r>
            <a:r>
              <a:rPr lang="en-US" sz="1200" dirty="0">
                <a:latin typeface="Calibri Light" panose="020F0302020204030204" pitchFamily="34" charset="0"/>
              </a:rPr>
              <a:t> et al., 2020; Yokoyama et al., 2019) or frequently mutated (</a:t>
            </a:r>
            <a:r>
              <a:rPr lang="en-US" sz="1200" dirty="0" err="1">
                <a:latin typeface="Calibri Light" panose="020F0302020204030204" pitchFamily="34" charset="0"/>
              </a:rPr>
              <a:t>Anglesio</a:t>
            </a:r>
            <a:r>
              <a:rPr lang="en-US" sz="1200" dirty="0">
                <a:latin typeface="Calibri Light" panose="020F0302020204030204" pitchFamily="34" charset="0"/>
              </a:rPr>
              <a:t> et al., 2017; Lac et al., 2019a, 2019b; Lee-Six et al., 2019; </a:t>
            </a:r>
            <a:r>
              <a:rPr lang="en-US" sz="1200" dirty="0" err="1">
                <a:latin typeface="Calibri Light" panose="020F0302020204030204" pitchFamily="34" charset="0"/>
              </a:rPr>
              <a:t>Suda</a:t>
            </a:r>
            <a:r>
              <a:rPr lang="en-US" sz="1200" dirty="0">
                <a:latin typeface="Calibri Light" panose="020F0302020204030204" pitchFamily="34" charset="0"/>
              </a:rPr>
              <a:t> et al., 2018; Yokoyama et al., 2019; Zhu et al., 2019) in the human adult tissues that have been screened so far.</a:t>
            </a:r>
          </a:p>
          <a:p>
            <a:pPr marL="228600" indent="-228600" algn="just">
              <a:buAutoNum type="alphaUcParenBoth"/>
            </a:pPr>
            <a:r>
              <a:rPr lang="en-US" sz="1200" dirty="0">
                <a:latin typeface="Calibri Light" panose="020F0302020204030204" pitchFamily="34" charset="0"/>
              </a:rPr>
              <a:t> List of genes under positive selection or frequently mutated in at least two tissues. Cancer genes were derived from the Network of Cancer Genes (http://ncg.kcl.ac.uk/) (</a:t>
            </a:r>
            <a:r>
              <a:rPr lang="en-US" sz="1200" dirty="0" err="1">
                <a:latin typeface="Calibri Light" panose="020F0302020204030204" pitchFamily="34" charset="0"/>
              </a:rPr>
              <a:t>Repana</a:t>
            </a:r>
            <a:r>
              <a:rPr lang="en-US" sz="1200" dirty="0">
                <a:latin typeface="Calibri Light" panose="020F0302020204030204" pitchFamily="34" charset="0"/>
              </a:rPr>
              <a:t> et al., 2019).</a:t>
            </a:r>
          </a:p>
        </p:txBody>
      </p: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1891" y="1224271"/>
            <a:ext cx="7229475" cy="524827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4045" y="291695"/>
            <a:ext cx="10963910" cy="585680"/>
          </a:xfrm>
        </p:spPr>
        <p:txBody>
          <a:bodyPr/>
          <a:lstStyle/>
          <a:p>
            <a:pPr algn="ctr"/>
            <a:r>
              <a:rPr lang="en-GB" sz="2800" b="1" dirty="0"/>
              <a:t>Genetic diseases of somatic cells, example: epilepsy</a:t>
            </a:r>
          </a:p>
        </p:txBody>
      </p:sp>
      <p:sp>
        <p:nvSpPr>
          <p:cNvPr id="5" name="TextBox 4"/>
          <p:cNvSpPr txBox="1"/>
          <p:nvPr/>
        </p:nvSpPr>
        <p:spPr>
          <a:xfrm>
            <a:off x="4818264" y="6444388"/>
            <a:ext cx="6096000" cy="245110"/>
          </a:xfrm>
          <a:prstGeom prst="rect">
            <a:avLst/>
          </a:prstGeom>
          <a:noFill/>
        </p:spPr>
        <p:txBody>
          <a:bodyPr wrap="square">
            <a:spAutoFit/>
          </a:bodyPr>
          <a:lstStyle/>
          <a:p>
            <a:pPr algn="r"/>
            <a:r>
              <a:rPr lang="en-US" sz="1000" dirty="0">
                <a:latin typeface="Calibri Light" panose="020F0302020204030204" pitchFamily="34" charset="0"/>
              </a:rPr>
              <a:t>https://pmc.ncbi.nlm.nih.gov/articles/PMC3909954/</a:t>
            </a:r>
          </a:p>
        </p:txBody>
      </p:sp>
      <p:pic>
        <p:nvPicPr>
          <p:cNvPr id="1026" name="Picture 2" descr="Fig. 1"/>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48097" y="1169035"/>
            <a:ext cx="5139806" cy="489566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5702531" y="1452228"/>
            <a:ext cx="6096000" cy="4861560"/>
          </a:xfrm>
          <a:prstGeom prst="rect">
            <a:avLst/>
          </a:prstGeom>
          <a:noFill/>
        </p:spPr>
        <p:txBody>
          <a:bodyPr wrap="square">
            <a:spAutoFit/>
          </a:bodyPr>
          <a:lstStyle/>
          <a:p>
            <a:pPr algn="just"/>
            <a:r>
              <a:rPr lang="en-GB" sz="1000" b="0" i="0" dirty="0">
                <a:effectLst/>
                <a:latin typeface="Calibri Light" panose="020F0302020204030204" pitchFamily="34" charset="0"/>
              </a:rPr>
              <a:t>(A) A heterozygous mutation is inherited from one parent. This mechanism is typical of autosomal dominant epilepsy. In this example, the mutation originally presented in the mother, whose oocytes in turn carry the mutation. (The mutation arose during gametogenesis in one of the parents of the mother, top left.) It is present in the zygote and thus all cells of the affected child. (B) This axial T1-weighted image from a MRI study of a patient with inherited epilepsy appears normal. Individuals with dominantly inherited epilepsies caused by mutations in genes encoding ion channels, for example, have normal neuroimaging studies despite every cell carrying a mutation. (C) A de novo mutation may arise sporadically during gametogenesis, in this case spermatogenesis. This mechanism of mutation would be typical of a de novo mutation in the gene SCN1A associated with severe myoclonic epilepsy of infancy or LIS1 associated with lissencephaly. Even though every cell in the individual carries the mutation, the predominant effects of the mutation depend on the distribution of gene expression; in these examples, the brain is primarily affected. (D) An axial T2-weighted MRI image shows the severe </a:t>
            </a:r>
            <a:r>
              <a:rPr lang="en-GB" sz="1000" b="0" i="0" dirty="0" err="1">
                <a:effectLst/>
                <a:latin typeface="Calibri Light" panose="020F0302020204030204" pitchFamily="34" charset="0"/>
              </a:rPr>
              <a:t>gyral</a:t>
            </a:r>
            <a:r>
              <a:rPr lang="en-GB" sz="1000" b="0" i="0" dirty="0">
                <a:effectLst/>
                <a:latin typeface="Calibri Light" panose="020F0302020204030204" pitchFamily="34" charset="0"/>
              </a:rPr>
              <a:t> simplification—more pronounced posteriorly (the bottom of the figure)—that is associated with mutations in the gene LIS1. (E) An early post-zygotic mutation results in a mutation present in most or all tissues of the organism (including the leukocytes, which are generally assayed for clinical genetic testing) but in a mosaic fashion, with only a portion of all cells in each tissue </a:t>
            </a:r>
            <a:r>
              <a:rPr lang="en-GB" sz="1000" b="0" i="0" dirty="0" err="1">
                <a:effectLst/>
                <a:latin typeface="Calibri Light" panose="020F0302020204030204" pitchFamily="34" charset="0"/>
              </a:rPr>
              <a:t>harboring</a:t>
            </a:r>
            <a:r>
              <a:rPr lang="en-GB" sz="1000" b="0" i="0" dirty="0">
                <a:effectLst/>
                <a:latin typeface="Calibri Light" panose="020F0302020204030204" pitchFamily="34" charset="0"/>
              </a:rPr>
              <a:t> the mutation. This pattern, illustrated by the axial T1-weighted image in (F), has been observed in mosaic cases of double cortex syndrome involving the gene DCX. Visible is the extra band of </a:t>
            </a:r>
            <a:r>
              <a:rPr lang="en-GB" sz="1000" b="0" i="0" dirty="0" err="1">
                <a:effectLst/>
                <a:latin typeface="Calibri Light" panose="020F0302020204030204" pitchFamily="34" charset="0"/>
              </a:rPr>
              <a:t>gray</a:t>
            </a:r>
            <a:r>
              <a:rPr lang="en-GB" sz="1000" b="0" i="0" dirty="0">
                <a:effectLst/>
                <a:latin typeface="Calibri Light" panose="020F0302020204030204" pitchFamily="34" charset="0"/>
              </a:rPr>
              <a:t> matter underlying the normal-appearing outer aspect of the cerebral cortex. Because DCX is required for normal migration of neurons from the ventricular region deep in the brain to the superficial cortex, the cells carrying the DCX mutation only migrate about halfway to the cortex and then arrest their migration. (G) A late post-zygotic mutation will be present in only certain tissues in a mosaic fashion, in this case apparently in half of the brain. This is the pattern observed in some cases of HMG with somatic mosaic point mutations in AKT3 and other related genes and somatic mosaic increase of copy number of chromosome 1q. (H) This axial T2-weighted MRI image shows right-sided HMG, characterized here by enlargement of the right hemisphere, abnormally thick and dark-appearing </a:t>
            </a:r>
            <a:r>
              <a:rPr lang="en-GB" sz="1000" b="0" i="0" dirty="0" err="1">
                <a:effectLst/>
                <a:latin typeface="Calibri Light" panose="020F0302020204030204" pitchFamily="34" charset="0"/>
              </a:rPr>
              <a:t>gray</a:t>
            </a:r>
            <a:r>
              <a:rPr lang="en-GB" sz="1000" b="0" i="0" dirty="0">
                <a:effectLst/>
                <a:latin typeface="Calibri Light" panose="020F0302020204030204" pitchFamily="34" charset="0"/>
              </a:rPr>
              <a:t> matter anteriorly, heterotopic periventricular </a:t>
            </a:r>
            <a:r>
              <a:rPr lang="en-GB" sz="1000" b="0" i="0" dirty="0" err="1">
                <a:effectLst/>
                <a:latin typeface="Calibri Light" panose="020F0302020204030204" pitchFamily="34" charset="0"/>
              </a:rPr>
              <a:t>gray</a:t>
            </a:r>
            <a:r>
              <a:rPr lang="en-GB" sz="1000" b="0" i="0" dirty="0">
                <a:effectLst/>
                <a:latin typeface="Calibri Light" panose="020F0302020204030204" pitchFamily="34" charset="0"/>
              </a:rPr>
              <a:t> matter, and abnormal white matter signal in the right hemisphere. (R, right; L, left).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440692" y="56564"/>
            <a:ext cx="7199356" cy="6753627"/>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284095" y="1279525"/>
            <a:ext cx="7223760" cy="5055235"/>
          </a:xfrm>
          <a:prstGeom prst="rect">
            <a:avLst/>
          </a:prstGeom>
        </p:spPr>
      </p:pic>
      <p:sp>
        <p:nvSpPr>
          <p:cNvPr id="4" name="Text Box 3"/>
          <p:cNvSpPr txBox="1"/>
          <p:nvPr/>
        </p:nvSpPr>
        <p:spPr>
          <a:xfrm>
            <a:off x="1653829" y="278650"/>
            <a:ext cx="8386445" cy="706755"/>
          </a:xfrm>
          <a:prstGeom prst="rect">
            <a:avLst/>
          </a:prstGeom>
          <a:noFill/>
        </p:spPr>
        <p:txBody>
          <a:bodyPr wrap="square" rtlCol="0" anchor="t">
            <a:spAutoFit/>
          </a:bodyPr>
          <a:lstStyle/>
          <a:p>
            <a:pPr algn="ctr"/>
            <a:r>
              <a:rPr lang="en-US" sz="4000" dirty="0">
                <a:latin typeface="Calibri Light" panose="020F0302020204030204" pitchFamily="34" charset="0"/>
              </a:rPr>
              <a:t>Tumor heterogeneity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1768129" y="3291"/>
            <a:ext cx="8386445" cy="706755"/>
          </a:xfrm>
          <a:prstGeom prst="rect">
            <a:avLst/>
          </a:prstGeom>
          <a:noFill/>
        </p:spPr>
        <p:txBody>
          <a:bodyPr wrap="square" rtlCol="0" anchor="t">
            <a:spAutoFit/>
          </a:bodyPr>
          <a:lstStyle/>
          <a:p>
            <a:pPr algn="ctr"/>
            <a:r>
              <a:rPr lang="en-US" sz="4000" dirty="0">
                <a:latin typeface="Calibri Light" panose="020F0302020204030204" pitchFamily="34" charset="0"/>
              </a:rPr>
              <a:t>Tumor heterogeneity</a:t>
            </a:r>
          </a:p>
        </p:txBody>
      </p:sp>
      <p:pic>
        <p:nvPicPr>
          <p:cNvPr id="1026" name="Picture 2">
            <a:extLst>
              <a:ext uri="{FF2B5EF4-FFF2-40B4-BE49-F238E27FC236}">
                <a16:creationId xmlns:a16="http://schemas.microsoft.com/office/drawing/2014/main" id="{A57A30D6-5C68-32C9-1F28-198A845C30C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64740" y="801139"/>
            <a:ext cx="7286625" cy="5762625"/>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1CAA097-3F27-BDB1-807D-4ECD8CAFD51F}"/>
              </a:ext>
            </a:extLst>
          </p:cNvPr>
          <p:cNvSpPr txBox="1"/>
          <p:nvPr/>
        </p:nvSpPr>
        <p:spPr>
          <a:xfrm>
            <a:off x="9709006" y="6475907"/>
            <a:ext cx="2406794" cy="276999"/>
          </a:xfrm>
          <a:prstGeom prst="rect">
            <a:avLst/>
          </a:prstGeom>
          <a:noFill/>
        </p:spPr>
        <p:txBody>
          <a:bodyPr wrap="square">
            <a:spAutoFit/>
          </a:bodyPr>
          <a:lstStyle/>
          <a:p>
            <a:r>
              <a:rPr lang="en-US" sz="1200" dirty="0"/>
              <a:t>10.1016/j.tibtech.2021.11.006</a:t>
            </a:r>
          </a:p>
        </p:txBody>
      </p:sp>
    </p:spTree>
    <p:extLst>
      <p:ext uri="{BB962C8B-B14F-4D97-AF65-F5344CB8AC3E}">
        <p14:creationId xmlns:p14="http://schemas.microsoft.com/office/powerpoint/2010/main" val="1945213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1768129" y="108701"/>
            <a:ext cx="8386445" cy="584775"/>
          </a:xfrm>
          <a:prstGeom prst="rect">
            <a:avLst/>
          </a:prstGeom>
          <a:noFill/>
        </p:spPr>
        <p:txBody>
          <a:bodyPr wrap="square" rtlCol="0" anchor="t">
            <a:spAutoFit/>
          </a:bodyPr>
          <a:lstStyle/>
          <a:p>
            <a:pPr algn="ctr"/>
            <a:r>
              <a:rPr lang="en-US" sz="3200" dirty="0">
                <a:latin typeface="Calibri Light" panose="020F0302020204030204" pitchFamily="34" charset="0"/>
              </a:rPr>
              <a:t>Scope and how to profile tumor heterogeneity</a:t>
            </a:r>
          </a:p>
        </p:txBody>
      </p:sp>
      <p:sp>
        <p:nvSpPr>
          <p:cNvPr id="7" name="TextBox 6">
            <a:extLst>
              <a:ext uri="{FF2B5EF4-FFF2-40B4-BE49-F238E27FC236}">
                <a16:creationId xmlns:a16="http://schemas.microsoft.com/office/drawing/2014/main" id="{11CAA097-3F27-BDB1-807D-4ECD8CAFD51F}"/>
              </a:ext>
            </a:extLst>
          </p:cNvPr>
          <p:cNvSpPr txBox="1"/>
          <p:nvPr/>
        </p:nvSpPr>
        <p:spPr>
          <a:xfrm>
            <a:off x="9709006" y="6475907"/>
            <a:ext cx="2406794" cy="276999"/>
          </a:xfrm>
          <a:prstGeom prst="rect">
            <a:avLst/>
          </a:prstGeom>
          <a:noFill/>
        </p:spPr>
        <p:txBody>
          <a:bodyPr wrap="square">
            <a:spAutoFit/>
          </a:bodyPr>
          <a:lstStyle/>
          <a:p>
            <a:r>
              <a:rPr lang="en-US" sz="1200" dirty="0"/>
              <a:t>10.1016/j.tibtech.2021.11.006</a:t>
            </a:r>
          </a:p>
        </p:txBody>
      </p:sp>
      <p:pic>
        <p:nvPicPr>
          <p:cNvPr id="2050" name="Picture 2">
            <a:extLst>
              <a:ext uri="{FF2B5EF4-FFF2-40B4-BE49-F238E27FC236}">
                <a16:creationId xmlns:a16="http://schemas.microsoft.com/office/drawing/2014/main" id="{37B6CA9B-AB01-AE37-EAA2-364CA04ADD1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8041" y="1162139"/>
            <a:ext cx="5233555" cy="495810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0B7ECFD9-9BF2-67FC-C9E3-B575B0A3A71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630699" y="1160555"/>
            <a:ext cx="6266891" cy="49702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777319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106</TotalTime>
  <Words>1027</Words>
  <Application>Microsoft Office PowerPoint</Application>
  <PresentationFormat>Widescreen</PresentationFormat>
  <Paragraphs>42</Paragraphs>
  <Slides>14</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 Light</vt:lpstr>
      <vt:lpstr>Century Gothic</vt:lpstr>
      <vt:lpstr>Wingdings 3</vt:lpstr>
      <vt:lpstr>Ion</vt:lpstr>
      <vt:lpstr>PowerPoint Presentation</vt:lpstr>
      <vt:lpstr>PowerPoint Presentation</vt:lpstr>
      <vt:lpstr>PowerPoint Presentation</vt:lpstr>
      <vt:lpstr>Genetic diseases of somatic cells, example: cancer</vt:lpstr>
      <vt:lpstr>Genetic diseases of somatic cells, example: epilepsy</vt:lpstr>
      <vt:lpstr>PowerPoint Presentation</vt:lpstr>
      <vt:lpstr>PowerPoint Presentation</vt:lpstr>
      <vt:lpstr>PowerPoint Presentation</vt:lpstr>
      <vt:lpstr>PowerPoint Presentation</vt:lpstr>
      <vt:lpstr>PowerPoint Presentation</vt:lpstr>
      <vt:lpstr>PowerPoint Presentation</vt:lpstr>
      <vt:lpstr>Methods for the study of somatic mutations</vt:lpstr>
      <vt:lpstr>COSMIC: a curated database of somatic variants and clinical data for cancer </vt:lpstr>
      <vt:lpstr>Xin chân thành cảm ơn!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Luu Loi</dc:creator>
  <cp:lastModifiedBy>Luu Loi</cp:lastModifiedBy>
  <cp:revision>188</cp:revision>
  <dcterms:created xsi:type="dcterms:W3CDTF">2025-01-19T13:08:23Z</dcterms:created>
  <dcterms:modified xsi:type="dcterms:W3CDTF">2025-02-16T13:06:14Z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1033-11.1.0.11708</vt:lpwstr>
  </property>
</Properties>
</file>

<file path=docProps/thumbnail.jpeg>
</file>